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F5A8F-0EF9-499F-92FF-6E051BF5B116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43C03-A822-4DCD-823E-4321F5FEC1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211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43C03-A822-4DCD-823E-4321F5FEC11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92EC23-0CD3-4BA0-8972-E68097EE959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EA0161D-B5FF-4FA4-91A2-622032EFA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lumMod val="95000"/>
              </a:schemeClr>
            </a:gs>
            <a:gs pos="50000">
              <a:schemeClr val="bg1">
                <a:shade val="80000"/>
                <a:satMod val="155000"/>
              </a:schemeClr>
            </a:gs>
            <a:gs pos="100000">
              <a:schemeClr val="bg1">
                <a:tint val="95000"/>
                <a:satMod val="2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8186766" cy="357190"/>
          </a:xfrm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XVI </a:t>
            </a:r>
            <a:r>
              <a:rPr lang="ru-RU" sz="1800" b="1" cap="small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съезд</a:t>
            </a:r>
            <a:r>
              <a:rPr lang="ru-RU" sz="1800" b="1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800" b="1" cap="small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психиатров</a:t>
            </a:r>
            <a:r>
              <a:rPr lang="ru-RU" sz="1800" b="1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800" b="1" cap="small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России</a:t>
            </a:r>
            <a:r>
              <a:rPr lang="ru-RU" sz="1800" b="1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  <a:t> </a:t>
            </a:r>
            <a:br>
              <a:rPr lang="ru-RU" sz="1800" b="1" dirty="0" smtClean="0">
                <a:solidFill>
                  <a:srgbClr val="003300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Times New Roman" pitchFamily="18" charset="0"/>
              </a:rPr>
              <a:t>Казань  23-26.09.15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357298"/>
            <a:ext cx="800105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cap="all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Методы психотерапии алкогольной зависимости с доказанной эффективностью, использующие концепцию </a:t>
            </a:r>
            <a:r>
              <a:rPr lang="ru-RU" b="1" cap="all" dirty="0" err="1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аддиктивного</a:t>
            </a:r>
            <a:r>
              <a:rPr lang="ru-RU" b="1" cap="all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расщепления личности</a:t>
            </a:r>
            <a:endParaRPr lang="ru-RU" cap="all" dirty="0">
              <a:solidFill>
                <a:schemeClr val="accent6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071810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Д.И. Шустов,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кафедра психиатрии Рязанского ГМУ МЗРФ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О.Д. Тучина,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кафедра психотерапии и медико-социальной реабилитации в наркологии РУДН</a:t>
            </a:r>
            <a:endParaRPr lang="ru-RU" sz="1200" dirty="0">
              <a:solidFill>
                <a:schemeClr val="accent6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071942"/>
            <a:ext cx="1035582" cy="18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4071942"/>
            <a:ext cx="138780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1285860"/>
            <a:ext cx="29736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3857620" y="476672"/>
            <a:ext cx="4825370" cy="554312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Концепция алкогольного расщепления личности на Алкогольное Я и нормативное Я (</a:t>
            </a:r>
            <a:r>
              <a:rPr lang="ru-RU" sz="1800" dirty="0" err="1" smtClean="0"/>
              <a:t>Валентик</a:t>
            </a:r>
            <a:r>
              <a:rPr lang="ru-RU" sz="1800" dirty="0" smtClean="0"/>
              <a:t>, 2000;</a:t>
            </a:r>
            <a:r>
              <a:rPr lang="en-US" sz="1800" dirty="0" smtClean="0"/>
              <a:t> </a:t>
            </a:r>
            <a:r>
              <a:rPr lang="en-US" sz="1800" dirty="0" err="1" smtClean="0"/>
              <a:t>Nakken</a:t>
            </a:r>
            <a:r>
              <a:rPr lang="en-US" sz="1800" dirty="0" smtClean="0"/>
              <a:t>, 1996</a:t>
            </a:r>
            <a:r>
              <a:rPr lang="ru-RU" sz="1800" dirty="0" smtClean="0"/>
              <a:t>) была основана на эмпирических наблюдениях о наличии 2 противоположных личностных стилей поведения, мыслей и чувств у одного итого же человека, страдающего алкогольной зависимостью (АЗ).</a:t>
            </a:r>
          </a:p>
          <a:p>
            <a:pPr algn="just"/>
            <a:r>
              <a:rPr lang="ru-RU" sz="1800" dirty="0" smtClean="0"/>
              <a:t>Так, по свидетельству жены писателя Александра Грина «Грин – писатель и Грин – человек – это разные личности». Первый – тонкий, чувствующий романтический литератор, автор «Алых парусов»; второй – асоциальный </a:t>
            </a:r>
            <a:r>
              <a:rPr lang="ru-RU" sz="1800" dirty="0" err="1" smtClean="0"/>
              <a:t>дегенерат</a:t>
            </a:r>
            <a:r>
              <a:rPr lang="ru-RU" sz="1800" dirty="0" smtClean="0"/>
              <a:t>, способный на убийство (пьяным выстрелил в живот своей любовнице).</a:t>
            </a:r>
          </a:p>
          <a:p>
            <a:pPr algn="just"/>
            <a:r>
              <a:rPr lang="ru-RU" sz="1800" dirty="0" smtClean="0"/>
              <a:t>Транс и интоксикация помогают существовать в 2 мирах (</a:t>
            </a:r>
            <a:r>
              <a:rPr lang="en-US" sz="1800" dirty="0" err="1" smtClean="0"/>
              <a:t>Nakken</a:t>
            </a:r>
            <a:r>
              <a:rPr lang="en-US" sz="1800" dirty="0" smtClean="0"/>
              <a:t>, 1996)</a:t>
            </a:r>
            <a:endParaRPr lang="ru-RU" sz="1800" dirty="0" smtClean="0"/>
          </a:p>
          <a:p>
            <a:pPr algn="just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45843" y="5822435"/>
            <a:ext cx="1035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just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ru-RU" sz="2000" dirty="0" smtClean="0">
                <a:solidFill>
                  <a:prstClr val="black"/>
                </a:solidFill>
              </a:rPr>
              <a:t>А. Грин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Клинические формы алкогольного расщепления личности</a:t>
            </a:r>
            <a:endParaRPr lang="ru-RU" sz="32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71500" indent="-571500">
              <a:buNone/>
            </a:pPr>
            <a:r>
              <a:rPr lang="en-US" sz="1800" dirty="0" smtClean="0"/>
              <a:t> </a:t>
            </a:r>
            <a:endParaRPr lang="ru-RU" sz="1800" dirty="0" smtClean="0"/>
          </a:p>
          <a:p>
            <a:pPr marL="571500" indent="-571500">
              <a:buAutoNum type="arabicPeriod"/>
            </a:pPr>
            <a:r>
              <a:rPr lang="ru-RU" sz="1800" dirty="0" smtClean="0"/>
              <a:t>Алкогольное расщепление – как следствие интенсивного потребления алкоголя и развития АЗ (</a:t>
            </a:r>
            <a:r>
              <a:rPr lang="ru-RU" sz="1800" dirty="0" err="1" smtClean="0"/>
              <a:t>Валентик</a:t>
            </a:r>
            <a:r>
              <a:rPr lang="ru-RU" sz="1800" dirty="0" smtClean="0"/>
              <a:t>, 2000; </a:t>
            </a:r>
            <a:r>
              <a:rPr lang="en-US" sz="1800" dirty="0" smtClean="0"/>
              <a:t>Nakken,1996</a:t>
            </a:r>
            <a:r>
              <a:rPr lang="ru-RU" sz="1800" dirty="0" smtClean="0"/>
              <a:t>)</a:t>
            </a:r>
          </a:p>
          <a:p>
            <a:pPr marL="571500" indent="-571500">
              <a:buAutoNum type="arabicPeriod"/>
            </a:pPr>
            <a:endParaRPr lang="ru-RU" sz="1800" dirty="0" smtClean="0"/>
          </a:p>
          <a:p>
            <a:pPr marL="571500" indent="-571500">
              <a:buAutoNum type="arabicPeriod"/>
            </a:pPr>
            <a:r>
              <a:rPr lang="ru-RU" sz="1800" dirty="0" smtClean="0"/>
              <a:t>Алкогольное расщепление является вторичным и формируется в результате травматического опыта</a:t>
            </a:r>
            <a:r>
              <a:rPr lang="en-US" sz="1800" dirty="0" smtClean="0"/>
              <a:t> </a:t>
            </a:r>
            <a:r>
              <a:rPr lang="ru-RU" sz="1800" dirty="0" smtClean="0"/>
              <a:t>и диссоциации личностных частей (</a:t>
            </a:r>
            <a:r>
              <a:rPr lang="en-US" sz="1800" dirty="0" smtClean="0">
                <a:latin typeface="Perpetua" panose="02020502060401020303" pitchFamily="18" charset="0"/>
              </a:rPr>
              <a:t>Putnam, 1989; </a:t>
            </a:r>
            <a:r>
              <a:rPr lang="en-US" sz="1800" dirty="0" err="1" smtClean="0">
                <a:latin typeface="Perpetua" panose="02020502060401020303" pitchFamily="18" charset="0"/>
              </a:rPr>
              <a:t>Langeland</a:t>
            </a:r>
            <a:r>
              <a:rPr lang="en-US" sz="1800" dirty="0" smtClean="0">
                <a:latin typeface="Perpetua" panose="02020502060401020303" pitchFamily="18" charset="0"/>
              </a:rPr>
              <a:t> et al., 2002; </a:t>
            </a:r>
            <a:r>
              <a:rPr lang="en-US" sz="1800" dirty="0" err="1" smtClean="0">
                <a:latin typeface="Perpetua" panose="02020502060401020303" pitchFamily="18" charset="0"/>
              </a:rPr>
              <a:t>Najavits</a:t>
            </a:r>
            <a:r>
              <a:rPr lang="en-US" sz="1800" dirty="0" smtClean="0">
                <a:latin typeface="Perpetua" panose="02020502060401020303" pitchFamily="18" charset="0"/>
              </a:rPr>
              <a:t>, 2002, 2013</a:t>
            </a:r>
            <a:r>
              <a:rPr lang="en-US" sz="1800" dirty="0" smtClean="0"/>
              <a:t>;</a:t>
            </a:r>
            <a:r>
              <a:rPr lang="ru-RU" sz="1800" dirty="0" smtClean="0"/>
              <a:t> Шитов, Шустов, 2007,2008)</a:t>
            </a:r>
          </a:p>
          <a:p>
            <a:pPr marL="571500" indent="-571500">
              <a:buAutoNum type="arabicPeriod"/>
            </a:pPr>
            <a:endParaRPr lang="ru-RU" sz="1800" dirty="0" smtClean="0"/>
          </a:p>
          <a:p>
            <a:pPr marL="571500" indent="-571500">
              <a:buAutoNum type="arabicPeriod"/>
            </a:pPr>
            <a:r>
              <a:rPr lang="ru-RU" sz="1800" dirty="0" smtClean="0"/>
              <a:t>Алкогольное расщепление формируется на основе дисгармоничной личности (следствие травматического опыта и пограничного </a:t>
            </a:r>
            <a:r>
              <a:rPr lang="ru-RU" sz="1800" dirty="0" err="1" smtClean="0"/>
              <a:t>сплиттинга</a:t>
            </a:r>
            <a:r>
              <a:rPr lang="ru-RU" sz="1800" dirty="0" smtClean="0"/>
              <a:t>) в результате интенсивного употребления алкоголя ( </a:t>
            </a:r>
            <a:r>
              <a:rPr lang="en-US" sz="1800" dirty="0" smtClean="0"/>
              <a:t>Firestone, 1988, 2011; </a:t>
            </a:r>
            <a:r>
              <a:rPr lang="en-US" sz="1800" dirty="0" err="1" smtClean="0"/>
              <a:t>Lineham</a:t>
            </a:r>
            <a:r>
              <a:rPr lang="en-US" sz="1800" dirty="0" smtClean="0"/>
              <a:t>, 1993,2008; </a:t>
            </a:r>
            <a:r>
              <a:rPr lang="ru-RU" sz="1800" dirty="0" smtClean="0"/>
              <a:t> Штайнер, 2004)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772400" cy="6429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Формы расщепления (1)</a:t>
            </a:r>
            <a:endParaRPr lang="ru-RU" b="1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3563888" y="1052736"/>
            <a:ext cx="5143536" cy="4357718"/>
          </a:xfrm>
        </p:spPr>
        <p:txBody>
          <a:bodyPr>
            <a:noAutofit/>
          </a:bodyPr>
          <a:lstStyle/>
          <a:p>
            <a:r>
              <a:rPr lang="ru-RU" sz="1700" dirty="0" smtClean="0"/>
              <a:t>Алкогольное Я (</a:t>
            </a:r>
            <a:r>
              <a:rPr lang="ru-RU" sz="1700" dirty="0" err="1" smtClean="0"/>
              <a:t>Валентик</a:t>
            </a:r>
            <a:r>
              <a:rPr lang="ru-RU" sz="1700" dirty="0" smtClean="0"/>
              <a:t>, 2000) или </a:t>
            </a:r>
            <a:r>
              <a:rPr lang="ru-RU" sz="1700" dirty="0" err="1" smtClean="0"/>
              <a:t>Аддикт</a:t>
            </a:r>
            <a:r>
              <a:rPr lang="ru-RU" sz="1700" dirty="0" smtClean="0"/>
              <a:t> (</a:t>
            </a:r>
            <a:r>
              <a:rPr lang="en-US" sz="1700" dirty="0" err="1" smtClean="0"/>
              <a:t>Nakken</a:t>
            </a:r>
            <a:r>
              <a:rPr lang="en-US" sz="1700" dirty="0" smtClean="0"/>
              <a:t>, 1996) </a:t>
            </a:r>
            <a:r>
              <a:rPr lang="ru-RU" sz="1700" dirty="0" smtClean="0"/>
              <a:t>появляется, когда взаимоотношение с веществом заменяют взаимоотношения с людьми, что дает </a:t>
            </a:r>
            <a:r>
              <a:rPr lang="ru-RU" sz="1700" dirty="0" err="1" smtClean="0"/>
              <a:t>Аддикту</a:t>
            </a:r>
            <a:r>
              <a:rPr lang="ru-RU" sz="1700" dirty="0" smtClean="0"/>
              <a:t> ощущение наполненности, грандиозности и власти, помогает избежать </a:t>
            </a:r>
            <a:r>
              <a:rPr lang="ru-RU" sz="1700" dirty="0" err="1" smtClean="0"/>
              <a:t>отреагирования</a:t>
            </a:r>
            <a:r>
              <a:rPr lang="ru-RU" sz="1700" dirty="0" smtClean="0"/>
              <a:t> печали</a:t>
            </a:r>
          </a:p>
          <a:p>
            <a:endParaRPr lang="ru-RU" sz="1700" dirty="0" smtClean="0"/>
          </a:p>
          <a:p>
            <a:r>
              <a:rPr lang="ru-RU" sz="1700" dirty="0" smtClean="0"/>
              <a:t>Алкогольное Я и Нормативное Я обладают различными по структуре системами мышления, эмоционально-когнитивными связями и поведенческими паттернами (</a:t>
            </a:r>
            <a:r>
              <a:rPr lang="ru-RU" sz="1700" dirty="0" err="1" smtClean="0"/>
              <a:t>Валентик</a:t>
            </a:r>
            <a:r>
              <a:rPr lang="ru-RU" sz="1700" dirty="0" smtClean="0"/>
              <a:t>, 2000)</a:t>
            </a:r>
          </a:p>
          <a:p>
            <a:endParaRPr lang="ru-RU" sz="1700" dirty="0" smtClean="0"/>
          </a:p>
          <a:p>
            <a:r>
              <a:rPr lang="ru-RU" sz="1700" dirty="0" smtClean="0"/>
              <a:t>Оба автора полагают, что алкогольное Я/</a:t>
            </a:r>
            <a:r>
              <a:rPr lang="ru-RU" sz="1700" dirty="0" err="1" smtClean="0"/>
              <a:t>Аддикт</a:t>
            </a:r>
            <a:r>
              <a:rPr lang="ru-RU" sz="1700" dirty="0" smtClean="0"/>
              <a:t>  напоминает «опухолевое образование», развивающееся в условиях интенсивной алкоголизации, и должно быть ликвидировано как можно раньше </a:t>
            </a:r>
          </a:p>
          <a:p>
            <a:endParaRPr lang="ru-RU" sz="1700" dirty="0" smtClean="0"/>
          </a:p>
          <a:p>
            <a:pPr>
              <a:buNone/>
            </a:pPr>
            <a:endParaRPr lang="ru-RU" sz="1700" dirty="0" smtClean="0"/>
          </a:p>
          <a:p>
            <a:endParaRPr lang="ru-RU" sz="1700" dirty="0"/>
          </a:p>
        </p:txBody>
      </p:sp>
      <p:pic>
        <p:nvPicPr>
          <p:cNvPr id="3074" name="Picture 2" descr="F:\15 съезд РОП\craig-nakk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012" y="1844824"/>
            <a:ext cx="2650119" cy="32861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07704" y="5517232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just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000" dirty="0" err="1" smtClean="0">
                <a:solidFill>
                  <a:prstClr val="black"/>
                </a:solidFill>
              </a:rPr>
              <a:t>Nakken</a:t>
            </a:r>
            <a:r>
              <a:rPr lang="en-US" sz="2000" dirty="0" smtClean="0">
                <a:solidFill>
                  <a:prstClr val="black"/>
                </a:solidFill>
              </a:rPr>
              <a:t> C.</a:t>
            </a:r>
            <a:endParaRPr lang="ru-RU" sz="2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72400" cy="56040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Формы расщепления (2)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4048" y="980728"/>
            <a:ext cx="356848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Лиза </a:t>
            </a:r>
            <a:r>
              <a:rPr lang="ru-RU" sz="1600" dirty="0" err="1" smtClean="0"/>
              <a:t>Найявитц</a:t>
            </a:r>
            <a:r>
              <a:rPr lang="ru-RU" sz="1600" dirty="0" smtClean="0"/>
              <a:t> – автор концепции «Поиск безопасности» (</a:t>
            </a:r>
            <a:r>
              <a:rPr lang="en-US" sz="1600" dirty="0" err="1" smtClean="0"/>
              <a:t>Najavits</a:t>
            </a:r>
            <a:r>
              <a:rPr lang="en-US" sz="1600" dirty="0" smtClean="0"/>
              <a:t>, 2002;2013</a:t>
            </a:r>
            <a:r>
              <a:rPr lang="ru-RU" sz="1600" dirty="0" smtClean="0"/>
              <a:t>) находит много общего между АЗ и посттравматическим стрессовым расстройством, особенно в защитных механизмах </a:t>
            </a:r>
            <a:r>
              <a:rPr lang="ru-RU" sz="1600" dirty="0" err="1" smtClean="0"/>
              <a:t>диссоциативного</a:t>
            </a:r>
            <a:r>
              <a:rPr lang="ru-RU" sz="1600" dirty="0" smtClean="0"/>
              <a:t> расщепления или отделения пережитого угрожающего травматического опыта от опыта основной личности. Внутри целостной до наступления травматического события личности образуется  отщепленная пострадавшая часть, аккумулирующая вокруг себя опыт унижения, боли и стыда, делая этот опыт недоступным. Именно на этой основе возможно формирование алкогольной </a:t>
            </a:r>
            <a:r>
              <a:rPr lang="ru-RU" sz="1600" dirty="0" err="1" smtClean="0"/>
              <a:t>субличности</a:t>
            </a:r>
            <a:r>
              <a:rPr lang="ru-RU" sz="1600" dirty="0" smtClean="0"/>
              <a:t>, которая включается, чуть только нормативная личность теряет контроль</a:t>
            </a:r>
            <a:endParaRPr lang="ru-RU" sz="1600" dirty="0"/>
          </a:p>
        </p:txBody>
      </p:sp>
      <p:pic>
        <p:nvPicPr>
          <p:cNvPr id="4099" name="Picture 3" descr="F:\15 съезд РОП\lisa1.jpeg"/>
          <p:cNvPicPr>
            <a:picLocks noChangeAspect="1" noChangeArrowheads="1"/>
          </p:cNvPicPr>
          <p:nvPr/>
        </p:nvPicPr>
        <p:blipFill>
          <a:blip r:embed="rId2" cstate="print"/>
          <a:srcRect r="24051"/>
          <a:stretch>
            <a:fillRect/>
          </a:stretch>
        </p:blipFill>
        <p:spPr bwMode="auto">
          <a:xfrm>
            <a:off x="276430" y="1857365"/>
            <a:ext cx="4552691" cy="33718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35896" y="5517232"/>
            <a:ext cx="1151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just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en-US" sz="2000" dirty="0" err="1" smtClean="0">
                <a:solidFill>
                  <a:prstClr val="black"/>
                </a:solidFill>
              </a:rPr>
              <a:t>Nfjavits</a:t>
            </a:r>
            <a:r>
              <a:rPr lang="en-US" sz="2000" dirty="0" smtClean="0">
                <a:solidFill>
                  <a:prstClr val="black"/>
                </a:solidFill>
              </a:rPr>
              <a:t> L.</a:t>
            </a:r>
            <a:endParaRPr lang="ru-RU" sz="2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Нейрофизиологические доказательства наличия алкогольного расщепления личности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447800"/>
            <a:ext cx="8003232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    Колебания диссоциированных частей личности зависимого во время мотивирующего к лечению разговора с терапевтом можно объективно зарегистрировать. В работе </a:t>
            </a:r>
            <a:r>
              <a:rPr lang="ru-RU" sz="1800" dirty="0" err="1" smtClean="0"/>
              <a:t>Филдштейн</a:t>
            </a:r>
            <a:r>
              <a:rPr lang="ru-RU" sz="1800" dirty="0" smtClean="0"/>
              <a:t> </a:t>
            </a:r>
            <a:r>
              <a:rPr lang="ru-RU" sz="1800" dirty="0" err="1" smtClean="0"/>
              <a:t>Эвинг</a:t>
            </a:r>
            <a:r>
              <a:rPr lang="ru-RU" sz="1800" dirty="0" smtClean="0"/>
              <a:t> с коллегами (</a:t>
            </a:r>
            <a:r>
              <a:rPr lang="en-US" sz="1800" dirty="0" smtClean="0"/>
              <a:t>Feldstein Ewing et al., 2011) </a:t>
            </a:r>
            <a:r>
              <a:rPr lang="ru-RU" sz="1800" dirty="0" smtClean="0"/>
              <a:t>с помощью </a:t>
            </a:r>
            <a:r>
              <a:rPr lang="ru-RU" sz="1800" dirty="0" err="1" smtClean="0"/>
              <a:t>ф-МРТ</a:t>
            </a:r>
            <a:r>
              <a:rPr lang="ru-RU" sz="1800" dirty="0" smtClean="0"/>
              <a:t> изучались реакции на предъявление вкусовых стимулов у пациентов с АЗ через неделю после одного сеанса мотивационного интервью (МИ) (</a:t>
            </a:r>
            <a:r>
              <a:rPr lang="en-US" sz="1800" dirty="0" smtClean="0"/>
              <a:t>Miller, </a:t>
            </a:r>
            <a:r>
              <a:rPr lang="en-US" sz="1800" dirty="0" err="1" smtClean="0"/>
              <a:t>Rollnik</a:t>
            </a:r>
            <a:r>
              <a:rPr lang="en-US" sz="1800" dirty="0" smtClean="0"/>
              <a:t>, 1991),</a:t>
            </a:r>
            <a:r>
              <a:rPr lang="ru-RU" sz="1800" dirty="0" smtClean="0"/>
              <a:t> где проходило стимулирование так называемого «разговора об изменениях».  </a:t>
            </a:r>
          </a:p>
          <a:p>
            <a:pPr marL="0" indent="0" algn="just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    Во время проведения томографии участникам предъявляли их собственные высказывания «за» и «против» изменений, полученные в ходи заранее записанного сеанса МИ, после которых сразу же следовало предъявление алкогольных или контрольных вкусовых стимулов. Высказывания «против изменений» при предъявлении алкогольных стимулов вызывали активацию системы вознаграждения типичным для пациентов с АЗ способом. С другой стороны, предъявление высказываний «за изменения» алкогольного поведения не вызывало активацию системы вознаграждения в ответ на алкогольные стимулы.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Психотерапевтические модели, использующие феномен алкогольного расщепления личности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700808"/>
            <a:ext cx="7772400" cy="4318992"/>
          </a:xfrm>
        </p:spPr>
        <p:txBody>
          <a:bodyPr/>
          <a:lstStyle/>
          <a:p>
            <a:endParaRPr lang="en-US" dirty="0" smtClean="0"/>
          </a:p>
          <a:p>
            <a:r>
              <a:rPr lang="ru-RU" dirty="0" smtClean="0"/>
              <a:t>Континуальная психотерапия (</a:t>
            </a:r>
            <a:r>
              <a:rPr lang="ru-RU" sz="2000" dirty="0" err="1" smtClean="0"/>
              <a:t>Валентик</a:t>
            </a:r>
            <a:r>
              <a:rPr lang="ru-RU" sz="2000" dirty="0" smtClean="0"/>
              <a:t>, 2000</a:t>
            </a:r>
            <a:r>
              <a:rPr lang="ru-RU" dirty="0" smtClean="0"/>
              <a:t>)</a:t>
            </a:r>
          </a:p>
          <a:p>
            <a:r>
              <a:rPr lang="ru-RU" dirty="0" smtClean="0"/>
              <a:t>Поиск безопасности ( </a:t>
            </a:r>
            <a:r>
              <a:rPr lang="en-US" dirty="0" smtClean="0"/>
              <a:t>Seeking Safety by </a:t>
            </a:r>
            <a:r>
              <a:rPr lang="en-US" dirty="0" err="1" smtClean="0"/>
              <a:t>Najavits</a:t>
            </a:r>
            <a:r>
              <a:rPr lang="en-US" dirty="0" smtClean="0"/>
              <a:t>, 2003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Терапия голосов (</a:t>
            </a:r>
            <a:r>
              <a:rPr lang="en-US" dirty="0" smtClean="0"/>
              <a:t>Voices Therapy by Firestone, 1988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Диалектическая </a:t>
            </a:r>
            <a:r>
              <a:rPr lang="ru-RU" dirty="0" err="1" smtClean="0"/>
              <a:t>бихевиоральная</a:t>
            </a:r>
            <a:r>
              <a:rPr lang="ru-RU" dirty="0" smtClean="0"/>
              <a:t> терапия (</a:t>
            </a:r>
            <a:r>
              <a:rPr lang="en-US" dirty="0" smtClean="0"/>
              <a:t>DBT by Lineham,1993, 2008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Трансакционный</a:t>
            </a:r>
            <a:r>
              <a:rPr lang="ru-RU" dirty="0" smtClean="0"/>
              <a:t> анализ (</a:t>
            </a:r>
            <a:r>
              <a:rPr lang="en-US" dirty="0" smtClean="0"/>
              <a:t>TA by Berne and Steiner)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Континуальная психотерапия</a:t>
            </a:r>
            <a:endParaRPr lang="ru-RU" b="1" dirty="0"/>
          </a:p>
        </p:txBody>
      </p:sp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 l="17694" t="8405" r="7441"/>
          <a:stretch>
            <a:fillRect/>
          </a:stretch>
        </p:blipFill>
        <p:spPr bwMode="auto">
          <a:xfrm>
            <a:off x="5715008" y="1714488"/>
            <a:ext cx="3000396" cy="28575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5072098" cy="4572000"/>
          </a:xfrm>
        </p:spPr>
        <p:txBody>
          <a:bodyPr>
            <a:noAutofit/>
          </a:bodyPr>
          <a:lstStyle/>
          <a:p>
            <a:r>
              <a:rPr lang="ru-RU" sz="1800" dirty="0" smtClean="0"/>
              <a:t>Работе с алкогольным расщеплением отводится центральное место в континуальной (продолжающейся, непрерывной)  психотерапии А З</a:t>
            </a:r>
          </a:p>
          <a:p>
            <a:r>
              <a:rPr lang="ru-RU" sz="1800" dirty="0" err="1" smtClean="0"/>
              <a:t>Осознавание</a:t>
            </a:r>
            <a:r>
              <a:rPr lang="ru-RU" sz="1800" dirty="0" smtClean="0"/>
              <a:t> наличия алкогольного расщепления и его динамики (переключений из одного статуса в другой)</a:t>
            </a:r>
          </a:p>
          <a:p>
            <a:r>
              <a:rPr lang="ru-RU" sz="1800" dirty="0" smtClean="0"/>
              <a:t>Техника «</a:t>
            </a:r>
            <a:r>
              <a:rPr lang="ru-RU" sz="1800" dirty="0" err="1" smtClean="0"/>
              <a:t>доживания</a:t>
            </a:r>
            <a:r>
              <a:rPr lang="ru-RU" sz="1800" dirty="0" smtClean="0"/>
              <a:t> алкоголизма до конца», когда используются драматическая постановка «похорон» алкогольного Я в терапевтической группе</a:t>
            </a:r>
          </a:p>
          <a:p>
            <a:r>
              <a:rPr lang="ru-RU" sz="1800" dirty="0" smtClean="0"/>
              <a:t>Широкое использование </a:t>
            </a:r>
            <a:r>
              <a:rPr lang="ru-RU" sz="1800" dirty="0" err="1" smtClean="0"/>
              <a:t>горевания</a:t>
            </a:r>
            <a:r>
              <a:rPr lang="ru-RU" sz="1800" dirty="0" smtClean="0"/>
              <a:t> при расставании с алкогольным Я</a:t>
            </a:r>
          </a:p>
          <a:p>
            <a:endParaRPr lang="ru-RU" sz="1050" dirty="0" smtClean="0"/>
          </a:p>
          <a:p>
            <a:r>
              <a:rPr lang="ru-RU" sz="1050" dirty="0" err="1" smtClean="0"/>
              <a:t>Валентик</a:t>
            </a:r>
            <a:r>
              <a:rPr lang="ru-RU" sz="1050" dirty="0" smtClean="0"/>
              <a:t> Ю.В. Континуальная психотерапия больных с зависимостью от </a:t>
            </a:r>
            <a:r>
              <a:rPr lang="ru-RU" sz="1050" dirty="0" err="1" smtClean="0"/>
              <a:t>психоактивных</a:t>
            </a:r>
            <a:r>
              <a:rPr lang="ru-RU" sz="1050" dirty="0" smtClean="0"/>
              <a:t> веществ // Лекции по наркологии под ред. </a:t>
            </a:r>
            <a:r>
              <a:rPr lang="ru-RU" sz="1050" smtClean="0"/>
              <a:t>проф</a:t>
            </a:r>
            <a:r>
              <a:rPr lang="ru-RU" sz="1050" dirty="0" smtClean="0"/>
              <a:t>. Н.Н.Иванца, 2 </a:t>
            </a:r>
            <a:r>
              <a:rPr lang="ru-RU" sz="1050" dirty="0" err="1" smtClean="0"/>
              <a:t>изд.-М.:Нолидж</a:t>
            </a:r>
            <a:r>
              <a:rPr lang="ru-RU" sz="1050" dirty="0" smtClean="0"/>
              <a:t>, 2000</a:t>
            </a:r>
            <a:endParaRPr lang="ru-RU" sz="105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48204" y="5157192"/>
            <a:ext cx="1903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 algn="just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ru-RU" sz="2000" dirty="0" smtClean="0">
                <a:solidFill>
                  <a:prstClr val="black"/>
                </a:solidFill>
              </a:rPr>
              <a:t>Ю.В. </a:t>
            </a:r>
            <a:r>
              <a:rPr lang="ru-RU" sz="2000" dirty="0" err="1" smtClean="0">
                <a:solidFill>
                  <a:prstClr val="black"/>
                </a:solidFill>
              </a:rPr>
              <a:t>Валентик</a:t>
            </a:r>
            <a:endParaRPr lang="ru-RU" sz="20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Поиск безопасности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7772400" cy="4572000"/>
          </a:xfrm>
        </p:spPr>
        <p:txBody>
          <a:bodyPr>
            <a:noAutofit/>
          </a:bodyPr>
          <a:lstStyle/>
          <a:p>
            <a:r>
              <a:rPr lang="ru-RU" sz="1800" dirty="0" smtClean="0"/>
              <a:t>Основная идея метода – обеспечить безопасность путем снижения или устранения контроля за личностью патологических частей Я.</a:t>
            </a:r>
          </a:p>
          <a:p>
            <a:endParaRPr lang="ru-RU" sz="1800" dirty="0" smtClean="0"/>
          </a:p>
          <a:p>
            <a:r>
              <a:rPr lang="ru-RU" sz="1800" dirty="0" smtClean="0"/>
              <a:t>Психотерапия проходит в 3 этапа: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800" dirty="0" smtClean="0"/>
              <a:t>безопасность – понимание наличия альтернативного Я, а также его возможностей включаться в контроль поведения. Этап фиксируется на настоящем и направлен на формирование навыков </a:t>
            </a:r>
            <a:r>
              <a:rPr lang="ru-RU" sz="1800" dirty="0" err="1" smtClean="0"/>
              <a:t>совладания</a:t>
            </a:r>
            <a:r>
              <a:rPr lang="ru-RU" sz="1800" dirty="0" smtClean="0"/>
              <a:t> с влечением;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800" dirty="0" err="1" smtClean="0"/>
              <a:t>горевание</a:t>
            </a:r>
            <a:r>
              <a:rPr lang="ru-RU" sz="1800" dirty="0" smtClean="0"/>
              <a:t> и воспоминание приглашает клиента к проживанию травмы и </a:t>
            </a:r>
            <a:r>
              <a:rPr lang="ru-RU" sz="1800" dirty="0" err="1" smtClean="0"/>
              <a:t>отреагированию</a:t>
            </a:r>
            <a:r>
              <a:rPr lang="ru-RU" sz="1800" dirty="0" smtClean="0"/>
              <a:t> связанных с ней аффектов;</a:t>
            </a:r>
          </a:p>
          <a:p>
            <a:pPr marL="342900" indent="-342900">
              <a:buFont typeface="+mj-lt"/>
              <a:buAutoNum type="arabicParenR"/>
            </a:pPr>
            <a:r>
              <a:rPr lang="ru-RU" sz="1800" dirty="0" smtClean="0"/>
              <a:t>воссоединение диссоциированных частей Я и/или компромиссное существование в новых условиях</a:t>
            </a:r>
          </a:p>
          <a:p>
            <a:endParaRPr lang="ru-RU" sz="1800" dirty="0" smtClean="0"/>
          </a:p>
          <a:p>
            <a:r>
              <a:rPr lang="en-US" sz="1800" dirty="0" err="1" smtClean="0"/>
              <a:t>Najavits</a:t>
            </a:r>
            <a:r>
              <a:rPr lang="en-US" sz="1800" dirty="0" smtClean="0"/>
              <a:t> L. Seeking Safety: A treatment Manual for PTSD and substance abuse – N.Y.: Guilford Press, 2002</a:t>
            </a:r>
            <a:endParaRPr lang="ru-RU" sz="1800" dirty="0" smtClean="0"/>
          </a:p>
          <a:p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Терапия голосов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714744" y="1428736"/>
            <a:ext cx="4972056" cy="4572000"/>
          </a:xfrm>
        </p:spPr>
        <p:txBody>
          <a:bodyPr>
            <a:noAutofit/>
          </a:bodyPr>
          <a:lstStyle/>
          <a:p>
            <a:r>
              <a:rPr lang="ru-RU" sz="1800" dirty="0" smtClean="0"/>
              <a:t>Постулирует наличие 2 систем Я: «Системы Я» и «Анти Я». «Анти Я» продуцирует </a:t>
            </a:r>
            <a:r>
              <a:rPr lang="ru-RU" sz="1800" dirty="0" err="1" smtClean="0"/>
              <a:t>аутодеструктивные</a:t>
            </a:r>
            <a:r>
              <a:rPr lang="ru-RU" sz="1800" dirty="0" smtClean="0"/>
              <a:t> мысли и интегрированные с ними чувства в виде «внутренних голосов». «Голоса» направлены против «Я», «других» и запускают суицидальное поведение</a:t>
            </a:r>
          </a:p>
          <a:p>
            <a:endParaRPr lang="ru-RU" sz="1800" dirty="0" smtClean="0"/>
          </a:p>
          <a:p>
            <a:r>
              <a:rPr lang="ru-RU" sz="1800" dirty="0" smtClean="0"/>
              <a:t>Роберт </a:t>
            </a:r>
            <a:r>
              <a:rPr lang="ru-RU" sz="1800" dirty="0" err="1" smtClean="0"/>
              <a:t>Фарестоун</a:t>
            </a:r>
            <a:r>
              <a:rPr lang="ru-RU" sz="1800" dirty="0" smtClean="0"/>
              <a:t> говорит о 3 уровнях </a:t>
            </a:r>
            <a:r>
              <a:rPr lang="ru-RU" sz="1800" dirty="0" err="1" smtClean="0"/>
              <a:t>аутоагрессии</a:t>
            </a:r>
            <a:r>
              <a:rPr lang="ru-RU" sz="1800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/>
              <a:t>на 1 уровне «голоса» ведут к отгороженности, изоляции и одиночеству;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/>
              <a:t>на 2 уровне «голоса» соблазняют к выпивке, а затем ругают;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 smtClean="0"/>
              <a:t>на 3 уровне «голоса» атакуют Я и побуждают к суициду</a:t>
            </a:r>
            <a:endParaRPr lang="ru-RU" sz="1800" dirty="0"/>
          </a:p>
        </p:txBody>
      </p:sp>
      <p:pic>
        <p:nvPicPr>
          <p:cNvPr id="6" name="Picture 2" descr="F:\15 съезд РОП\firestone.jpg"/>
          <p:cNvPicPr>
            <a:picLocks noChangeAspect="1" noChangeArrowheads="1"/>
          </p:cNvPicPr>
          <p:nvPr/>
        </p:nvPicPr>
        <p:blipFill>
          <a:blip r:embed="rId2" cstate="print"/>
          <a:srcRect l="20313" r="10937"/>
          <a:stretch>
            <a:fillRect/>
          </a:stretch>
        </p:blipFill>
        <p:spPr bwMode="auto">
          <a:xfrm>
            <a:off x="428596" y="1500174"/>
            <a:ext cx="3143272" cy="3429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07704" y="5373216"/>
            <a:ext cx="1604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Firestoun</a:t>
            </a:r>
            <a:r>
              <a:rPr lang="en-US" sz="2000" dirty="0" smtClean="0"/>
              <a:t> R.W.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b="1" dirty="0" smtClean="0"/>
              <a:t>Терапия голосов 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Принципы работы с голосами: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1 шаг: Выявление как можно большего числа «голосов» и связанных с ними чувств;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2 шаг: </a:t>
            </a:r>
            <a:r>
              <a:rPr lang="ru-RU" sz="2000" dirty="0" err="1" smtClean="0"/>
              <a:t>Отреагирование</a:t>
            </a:r>
            <a:r>
              <a:rPr lang="ru-RU" sz="2000" dirty="0" smtClean="0"/>
              <a:t> гнева и печали в ходе диалога с голосами;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3 шаг: Узнавание, кому из родительских фигур принадлежат голоса?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4 шаг: </a:t>
            </a:r>
            <a:r>
              <a:rPr lang="ru-RU" sz="2000" dirty="0" err="1" smtClean="0"/>
              <a:t>Осознавание</a:t>
            </a:r>
            <a:r>
              <a:rPr lang="ru-RU" sz="2000" dirty="0" smtClean="0"/>
              <a:t> влияния прошлых «голосов» на настоящую жизнь;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5 шаг: </a:t>
            </a:r>
            <a:r>
              <a:rPr lang="ru-RU" sz="2000" dirty="0" err="1" smtClean="0"/>
              <a:t>Интернализация</a:t>
            </a:r>
            <a:r>
              <a:rPr lang="ru-RU" sz="2000" dirty="0" smtClean="0"/>
              <a:t> корректирующих утверждений терапевта и выход из-под влияние «голосов»</a:t>
            </a:r>
          </a:p>
          <a:p>
            <a:pPr marL="0" indent="0">
              <a:buNone/>
            </a:pPr>
            <a:r>
              <a:rPr lang="en-US" sz="1400" dirty="0" err="1" smtClean="0"/>
              <a:t>Firestoun</a:t>
            </a:r>
            <a:r>
              <a:rPr lang="en-US" sz="1400" dirty="0" smtClean="0"/>
              <a:t> R.W. Voice Therapy: A Psychotherapeutic </a:t>
            </a:r>
            <a:r>
              <a:rPr lang="en-US" sz="1400" dirty="0" err="1" smtClean="0"/>
              <a:t>Aproach</a:t>
            </a:r>
            <a:r>
              <a:rPr lang="en-US" sz="1400" dirty="0" smtClean="0"/>
              <a:t> to Self-destructive </a:t>
            </a:r>
            <a:r>
              <a:rPr lang="en-US" sz="1400" dirty="0" err="1" smtClean="0"/>
              <a:t>Behaviour</a:t>
            </a:r>
            <a:r>
              <a:rPr lang="en-US" sz="1400" dirty="0" smtClean="0"/>
              <a:t>.- Santa Barbara, CA: </a:t>
            </a:r>
            <a:r>
              <a:rPr lang="en-US" sz="1400" dirty="0" err="1" smtClean="0"/>
              <a:t>Glendon</a:t>
            </a:r>
            <a:r>
              <a:rPr lang="en-US" sz="1400" dirty="0" smtClean="0"/>
              <a:t> Association 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Диалектическая </a:t>
            </a:r>
            <a:r>
              <a:rPr lang="ru-RU" sz="3200" b="1" dirty="0" err="1" smtClean="0"/>
              <a:t>бихевиоральная</a:t>
            </a:r>
            <a:r>
              <a:rPr lang="ru-RU" sz="3200" b="1" dirty="0" smtClean="0"/>
              <a:t> психотерапия (ДБТ)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03848" y="1571612"/>
            <a:ext cx="5582994" cy="4572000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 smtClean="0"/>
              <a:t>Различает «Ясную Психику» и «</a:t>
            </a:r>
            <a:r>
              <a:rPr lang="ru-RU" sz="1600" dirty="0" err="1" smtClean="0"/>
              <a:t>Аддиктивную</a:t>
            </a:r>
            <a:r>
              <a:rPr lang="ru-RU" sz="1600" dirty="0" smtClean="0"/>
              <a:t> Психику», в основе которой лежат нарушения привязанности и </a:t>
            </a:r>
            <a:r>
              <a:rPr lang="ru-RU" sz="1600" dirty="0" err="1" smtClean="0"/>
              <a:t>сплиттинг</a:t>
            </a:r>
            <a:endParaRPr lang="ru-RU" sz="1600" dirty="0" smtClean="0"/>
          </a:p>
          <a:p>
            <a:r>
              <a:rPr lang="ru-RU" sz="1600" dirty="0" smtClean="0"/>
              <a:t>Основной принцип «диалектичности» – это разумное сосуществование расщепленных сторон под контролем «Ясной Психики», что достигается за счет:</a:t>
            </a:r>
          </a:p>
          <a:p>
            <a:r>
              <a:rPr lang="ru-RU" sz="1600" dirty="0" smtClean="0"/>
              <a:t>1. требований абсолютного воздержания с </a:t>
            </a:r>
            <a:r>
              <a:rPr lang="ru-RU" sz="1600" dirty="0" err="1" smtClean="0"/>
              <a:t>неосуждающими</a:t>
            </a:r>
            <a:r>
              <a:rPr lang="ru-RU" sz="1600" dirty="0" smtClean="0"/>
              <a:t> рецидив реакциями;</a:t>
            </a:r>
          </a:p>
          <a:p>
            <a:r>
              <a:rPr lang="ru-RU" sz="1600" dirty="0" smtClean="0"/>
              <a:t>2. Принятие обязательств трезвости на тот срок, который пациент может себе позволить с достижением суммарной долгосрочной трезвости;</a:t>
            </a:r>
          </a:p>
          <a:p>
            <a:r>
              <a:rPr lang="ru-RU" sz="1600" dirty="0" smtClean="0"/>
              <a:t>3. Работа с алкогольными «триггерами» и окружением («сжечь мосты в прошлое»);</a:t>
            </a:r>
          </a:p>
          <a:p>
            <a:r>
              <a:rPr lang="ru-RU" sz="1600" dirty="0" smtClean="0"/>
              <a:t>4. Формирование вторичной безопасной привязанности к терапевту (частые контакты, телефонные звонки между сессиями, встречи на территории пациента, сокращение или удлинение сеансов, разработка плана на случай выпадения из терапии)</a:t>
            </a:r>
          </a:p>
          <a:p>
            <a:r>
              <a:rPr lang="en-US" sz="1200" dirty="0" err="1" smtClean="0"/>
              <a:t>Lineham</a:t>
            </a:r>
            <a:r>
              <a:rPr lang="en-US" sz="1200" dirty="0" smtClean="0"/>
              <a:t> M. Cognitive-Behavioral Treatment Of </a:t>
            </a:r>
            <a:r>
              <a:rPr lang="en-US" sz="1200" dirty="0" err="1" smtClean="0"/>
              <a:t>Bordeline</a:t>
            </a:r>
            <a:r>
              <a:rPr lang="en-US" sz="1200" dirty="0" smtClean="0"/>
              <a:t> Personality </a:t>
            </a:r>
            <a:r>
              <a:rPr lang="en-US" sz="1200" dirty="0" err="1" smtClean="0"/>
              <a:t>Disoder</a:t>
            </a:r>
            <a:r>
              <a:rPr lang="en-US" sz="1200" dirty="0" smtClean="0"/>
              <a:t>.-N.Y.: The Guilford Press, 1993</a:t>
            </a:r>
            <a:endParaRPr lang="ru-RU" sz="1200" dirty="0"/>
          </a:p>
        </p:txBody>
      </p:sp>
      <p:pic>
        <p:nvPicPr>
          <p:cNvPr id="6146" name="Picture 2" descr="F:\15 съезд РОП\linehan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82" y="2348880"/>
            <a:ext cx="2995532" cy="28083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07704" y="5373216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Lineham</a:t>
            </a:r>
            <a:r>
              <a:rPr lang="en-US" sz="2000" dirty="0" smtClean="0"/>
              <a:t> M.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Трансакционный</a:t>
            </a:r>
            <a:r>
              <a:rPr lang="ru-RU" b="1" dirty="0" smtClean="0"/>
              <a:t> Анализ (ТА)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44008" y="1447800"/>
            <a:ext cx="4042792" cy="4572000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Основной принцип – гибкий подход к Врагу (</a:t>
            </a:r>
            <a:r>
              <a:rPr lang="ru-RU" sz="1800" dirty="0" err="1" smtClean="0"/>
              <a:t>Аддикту</a:t>
            </a:r>
            <a:r>
              <a:rPr lang="ru-RU" sz="1800" dirty="0" smtClean="0"/>
              <a:t>) и использование внутренних Помощников </a:t>
            </a:r>
          </a:p>
          <a:p>
            <a:r>
              <a:rPr lang="ru-RU" sz="1800" dirty="0" err="1" smtClean="0"/>
              <a:t>Катектирование</a:t>
            </a:r>
            <a:r>
              <a:rPr lang="ru-RU" sz="1800" dirty="0" smtClean="0"/>
              <a:t> нормативного Я в результате различных форм </a:t>
            </a:r>
            <a:r>
              <a:rPr lang="ru-RU" sz="1800" dirty="0" err="1" smtClean="0"/>
              <a:t>контрактирования</a:t>
            </a:r>
            <a:r>
              <a:rPr lang="ru-RU" sz="1800" dirty="0" smtClean="0"/>
              <a:t> со Взрослым эго-состоянием пациента</a:t>
            </a:r>
          </a:p>
          <a:p>
            <a:r>
              <a:rPr lang="ru-RU" sz="1800" dirty="0" smtClean="0"/>
              <a:t>Деконтаминация Взрослого от Родительских предрассудков (</a:t>
            </a:r>
            <a:r>
              <a:rPr lang="ru-RU" sz="1800" dirty="0" err="1" smtClean="0"/>
              <a:t>парентинг</a:t>
            </a:r>
            <a:r>
              <a:rPr lang="ru-RU" sz="1800" dirty="0" smtClean="0"/>
              <a:t>) и Детских иллюзий (</a:t>
            </a:r>
            <a:r>
              <a:rPr lang="ru-RU" sz="1800" dirty="0" err="1" smtClean="0"/>
              <a:t>речайлдинг</a:t>
            </a:r>
            <a:r>
              <a:rPr lang="ru-RU" sz="1800" dirty="0" smtClean="0"/>
              <a:t>, </a:t>
            </a:r>
            <a:r>
              <a:rPr lang="ru-RU" sz="1800" dirty="0" err="1" smtClean="0"/>
              <a:t>отреагирование</a:t>
            </a:r>
            <a:r>
              <a:rPr lang="ru-RU" sz="1800" dirty="0" smtClean="0"/>
              <a:t>, </a:t>
            </a:r>
            <a:r>
              <a:rPr lang="ru-RU" sz="1800" dirty="0" err="1" smtClean="0"/>
              <a:t>горевание</a:t>
            </a:r>
            <a:r>
              <a:rPr lang="ru-RU" sz="1800" dirty="0" smtClean="0"/>
              <a:t> и др.)</a:t>
            </a:r>
          </a:p>
          <a:p>
            <a:r>
              <a:rPr lang="ru-RU" sz="1800" dirty="0" smtClean="0"/>
              <a:t>Использование трансакции Разрешения постоянно действовать из нормативной части личности</a:t>
            </a:r>
          </a:p>
          <a:p>
            <a:endParaRPr lang="ru-RU" sz="900" dirty="0" smtClean="0"/>
          </a:p>
          <a:p>
            <a:r>
              <a:rPr lang="ru-RU" sz="1200" dirty="0" smtClean="0"/>
              <a:t>Штайнер К. Игры, в которые играют алкоголики (1974)</a:t>
            </a:r>
          </a:p>
          <a:p>
            <a:r>
              <a:rPr lang="ru-RU" sz="1200" dirty="0" smtClean="0"/>
              <a:t>Штайнер К. Лечение алкоголизма (2004 рус)</a:t>
            </a:r>
          </a:p>
          <a:p>
            <a:r>
              <a:rPr lang="ru-RU" sz="1200" dirty="0" smtClean="0"/>
              <a:t>Шустов Д.И. Руководство по клиническому ТА (2009)</a:t>
            </a:r>
            <a:endParaRPr lang="ru-RU" sz="1200" dirty="0"/>
          </a:p>
        </p:txBody>
      </p:sp>
      <p:pic>
        <p:nvPicPr>
          <p:cNvPr id="4" name="Picture 2" descr="picture"/>
          <p:cNvPicPr preferRelativeResize="0">
            <a:picLocks noChangeArrowheads="1"/>
          </p:cNvPicPr>
          <p:nvPr/>
        </p:nvPicPr>
        <p:blipFill>
          <a:blip r:embed="rId2" cstate="print"/>
          <a:srcRect l="15625" t="16000"/>
          <a:stretch>
            <a:fillRect/>
          </a:stretch>
        </p:blipFill>
        <p:spPr bwMode="auto">
          <a:xfrm>
            <a:off x="251520" y="2204864"/>
            <a:ext cx="4248472" cy="27461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2420888"/>
            <a:ext cx="77724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Благодарю за внимание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351735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1959</TotalTime>
  <Words>1285</Words>
  <Application>Microsoft Office PowerPoint</Application>
  <PresentationFormat>Экран (4:3)</PresentationFormat>
  <Paragraphs>90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Справедливость</vt:lpstr>
      <vt:lpstr>XVI съезд психиатров России  Казань  23-26.09.15</vt:lpstr>
      <vt:lpstr>Слайд 2</vt:lpstr>
      <vt:lpstr>Клинические формы алкогольного расщепления личности</vt:lpstr>
      <vt:lpstr>Формы расщепления (1)</vt:lpstr>
      <vt:lpstr>Формы расщепления (2)</vt:lpstr>
      <vt:lpstr>Нейрофизиологические доказательства наличия алкогольного расщепления личности</vt:lpstr>
      <vt:lpstr>Психотерапевтические модели, использующие феномен алкогольного расщепления личности</vt:lpstr>
      <vt:lpstr>Континуальная психотерапия</vt:lpstr>
      <vt:lpstr>Поиск безопасности</vt:lpstr>
      <vt:lpstr>Терапия голосов</vt:lpstr>
      <vt:lpstr>Терапия голосов (продолжение)</vt:lpstr>
      <vt:lpstr>Диалектическая бихевиоральная психотерапия (ДБТ)</vt:lpstr>
      <vt:lpstr>Трансакционный Анализ (ТА)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 съезд психиатров РФ Казань – 23-26.09.15</dc:title>
  <dc:creator>Svetlana</dc:creator>
  <cp:lastModifiedBy>Your User Name</cp:lastModifiedBy>
  <cp:revision>64</cp:revision>
  <dcterms:created xsi:type="dcterms:W3CDTF">2015-09-15T13:07:24Z</dcterms:created>
  <dcterms:modified xsi:type="dcterms:W3CDTF">2015-10-07T05:00:59Z</dcterms:modified>
</cp:coreProperties>
</file>